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4630400" cy="8229600"/>
  <p:notesSz cx="8229600" cy="146304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Raleway Medium" panose="020B0604020202020204" charset="-94"/>
      <p:regular r:id="rId30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6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8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72B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://www.profert.com.tr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18" y="308610"/>
            <a:ext cx="4058245" cy="761238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350437" y="1367552"/>
            <a:ext cx="7415927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SULPHO PRO 90 Tanıtım Sunumu</a:t>
            </a:r>
            <a:endParaRPr lang="en-US" sz="4300" dirty="0"/>
          </a:p>
        </p:txBody>
      </p:sp>
      <p:sp>
        <p:nvSpPr>
          <p:cNvPr id="5" name="Text 1"/>
          <p:cNvSpPr/>
          <p:nvPr/>
        </p:nvSpPr>
        <p:spPr>
          <a:xfrm>
            <a:off x="6350437" y="3109436"/>
            <a:ext cx="7415927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SULPHO PRO 90, tarım sektörü için özel olarak geliştirilmiş yüksek saflıkta kükürtlü granül bir toprak düzenleyicidir. Dayanıklı 25 kg ambalajı ile çiftçilere pratik ve verimli bir kullanım imkânı sunar.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6350437" y="4967288"/>
            <a:ext cx="74159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Daha verimli topraklar, daha sağlıklı ve bol ürünler için güvenilir çözümünüz SULPHO PRO 90 ile toprağınızın verimini en üst seviyeye çıkarın.</a:t>
            </a:r>
            <a:endParaRPr lang="en-US" sz="1900" dirty="0"/>
          </a:p>
        </p:txBody>
      </p:sp>
      <p:sp>
        <p:nvSpPr>
          <p:cNvPr id="7" name="Shape 3"/>
          <p:cNvSpPr/>
          <p:nvPr/>
        </p:nvSpPr>
        <p:spPr>
          <a:xfrm>
            <a:off x="6350437" y="6448544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4D4D51"/>
            </a:solidFill>
            <a:prstDash val="solid"/>
          </a:ln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057" y="6456164"/>
            <a:ext cx="379690" cy="37969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868716" y="6430089"/>
            <a:ext cx="2251710" cy="431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400" b="1" dirty="0">
                <a:solidFill>
                  <a:srgbClr val="D7D4CC"/>
                </a:solidFill>
                <a:latin typeface="Raleway Bold" pitchFamily="34" charset="0"/>
                <a:ea typeface="Raleway Bold" pitchFamily="34" charset="-122"/>
                <a:cs typeface="Raleway Bold" pitchFamily="34" charset="-120"/>
              </a:rPr>
              <a:t>by Murat Öznur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134547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Kullanım Talimatı</a:t>
            </a:r>
            <a:endParaRPr lang="en-US" sz="4300" dirty="0"/>
          </a:p>
        </p:txBody>
      </p:sp>
      <p:sp>
        <p:nvSpPr>
          <p:cNvPr id="3" name="Shape 1"/>
          <p:cNvSpPr/>
          <p:nvPr/>
        </p:nvSpPr>
        <p:spPr>
          <a:xfrm>
            <a:off x="864037" y="2314099"/>
            <a:ext cx="2150269" cy="1379696"/>
          </a:xfrm>
          <a:prstGeom prst="roundRect">
            <a:avLst>
              <a:gd name="adj" fmla="val 26842"/>
            </a:avLst>
          </a:prstGeom>
          <a:solidFill>
            <a:srgbClr val="46464A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578" y="2786896"/>
            <a:ext cx="347186" cy="43398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261122" y="2560915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Dozaj Hesabı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3261122" y="3051929"/>
            <a:ext cx="757630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Toprak analizine göre belirlenen miktar (ortalama 25-50 kg/dekar)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3137654" y="3678555"/>
            <a:ext cx="10505361" cy="15240"/>
          </a:xfrm>
          <a:prstGeom prst="roundRect">
            <a:avLst>
              <a:gd name="adj" fmla="val 2430000"/>
            </a:avLst>
          </a:prstGeom>
          <a:solidFill>
            <a:srgbClr val="5F5F63"/>
          </a:solidFill>
          <a:ln/>
        </p:spPr>
      </p:sp>
      <p:sp>
        <p:nvSpPr>
          <p:cNvPr id="8" name="Shape 5"/>
          <p:cNvSpPr/>
          <p:nvPr/>
        </p:nvSpPr>
        <p:spPr>
          <a:xfrm>
            <a:off x="864037" y="3817144"/>
            <a:ext cx="4300657" cy="1379696"/>
          </a:xfrm>
          <a:prstGeom prst="roundRect">
            <a:avLst>
              <a:gd name="adj" fmla="val 26842"/>
            </a:avLst>
          </a:prstGeom>
          <a:solidFill>
            <a:srgbClr val="46464A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712" y="4289941"/>
            <a:ext cx="347186" cy="43398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411510" y="4063960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Serpme Yöntemi</a:t>
            </a:r>
            <a:endParaRPr lang="en-US" sz="2150" dirty="0"/>
          </a:p>
        </p:txBody>
      </p:sp>
      <p:sp>
        <p:nvSpPr>
          <p:cNvPr id="11" name="Text 7"/>
          <p:cNvSpPr/>
          <p:nvPr/>
        </p:nvSpPr>
        <p:spPr>
          <a:xfrm>
            <a:off x="5411510" y="4554974"/>
            <a:ext cx="5848112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Gübre serpme makinesi ile homojen dağıtım yapılır</a:t>
            </a:r>
            <a:endParaRPr lang="en-US" sz="1900" dirty="0"/>
          </a:p>
        </p:txBody>
      </p:sp>
      <p:sp>
        <p:nvSpPr>
          <p:cNvPr id="12" name="Shape 8"/>
          <p:cNvSpPr/>
          <p:nvPr/>
        </p:nvSpPr>
        <p:spPr>
          <a:xfrm>
            <a:off x="5288042" y="5181600"/>
            <a:ext cx="8354973" cy="15240"/>
          </a:xfrm>
          <a:prstGeom prst="roundRect">
            <a:avLst>
              <a:gd name="adj" fmla="val 2430000"/>
            </a:avLst>
          </a:prstGeom>
          <a:solidFill>
            <a:srgbClr val="5F5F63"/>
          </a:solidFill>
          <a:ln/>
        </p:spPr>
      </p:sp>
      <p:sp>
        <p:nvSpPr>
          <p:cNvPr id="13" name="Shape 9"/>
          <p:cNvSpPr/>
          <p:nvPr/>
        </p:nvSpPr>
        <p:spPr>
          <a:xfrm>
            <a:off x="864037" y="5320189"/>
            <a:ext cx="6451163" cy="1774746"/>
          </a:xfrm>
          <a:prstGeom prst="roundRect">
            <a:avLst>
              <a:gd name="adj" fmla="val 20867"/>
            </a:avLst>
          </a:prstGeom>
          <a:solidFill>
            <a:srgbClr val="46464A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5966" y="5990511"/>
            <a:ext cx="347186" cy="433983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62017" y="5567005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Karıştırma/Kapan</a:t>
            </a:r>
            <a:endParaRPr lang="en-US" sz="2150" dirty="0"/>
          </a:p>
        </p:txBody>
      </p:sp>
      <p:sp>
        <p:nvSpPr>
          <p:cNvPr id="16" name="Text 11"/>
          <p:cNvSpPr/>
          <p:nvPr/>
        </p:nvSpPr>
        <p:spPr>
          <a:xfrm>
            <a:off x="7562017" y="6058019"/>
            <a:ext cx="595753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Toprak işleme aletleri ile 10-15 cm derinliğe karıştırılır</a:t>
            </a:r>
            <a:endParaRPr lang="en-US" sz="1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042630"/>
            <a:ext cx="7415927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SULPHO PRO 90'ın Tarımsal Avantajları</a:t>
            </a:r>
            <a:endParaRPr lang="en-US" sz="43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437" y="2784515"/>
            <a:ext cx="556260" cy="5562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50437" y="3587591"/>
            <a:ext cx="222504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Verim Artışı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6350437" y="4078605"/>
            <a:ext cx="2225040" cy="27653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Domates üretiminde %15-25, buğdayda %10-20, meyve bahçelerinde %15-30 verim artışı sağlar.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5761" y="2784515"/>
            <a:ext cx="556260" cy="5562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45761" y="3587591"/>
            <a:ext cx="2225159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Hastalık Direnci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8945761" y="4421505"/>
            <a:ext cx="2225159" cy="27653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Bitkilerin doğal savunma mekanizmalarını güçlendirir. Kükürt içeren proteinler hastalıklara karşı korur.</a:t>
            </a:r>
            <a:endParaRPr lang="en-US" sz="19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1204" y="2784515"/>
            <a:ext cx="556260" cy="5562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1204" y="3587591"/>
            <a:ext cx="222504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Kalite İyileştirme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11541204" y="4421505"/>
            <a:ext cx="2225040" cy="23702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Meyvelerde şeker oranını artırır. Sebzelerde aromaları güçlendirir. Raf ömrünü uzatır.</a:t>
            </a:r>
            <a:endParaRPr lang="en-US" sz="1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4177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7596" y="3346847"/>
            <a:ext cx="6395680" cy="609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Toprak Sağlığına Katkılar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767596" y="4531757"/>
            <a:ext cx="493514" cy="493514"/>
          </a:xfrm>
          <a:prstGeom prst="roundRect">
            <a:avLst>
              <a:gd name="adj" fmla="val 66669"/>
            </a:avLst>
          </a:prstGeom>
          <a:solidFill>
            <a:srgbClr val="46464A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85" y="4595693"/>
            <a:ext cx="292418" cy="36552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80423" y="4531757"/>
            <a:ext cx="3147417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Mikroorganizma Gelişimi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1480423" y="4967883"/>
            <a:ext cx="5725120" cy="10526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Thiobasillus gibi faydalı kükürt bakterilerinin çoğalmasını destekler. Toprak ekosistemini zenginleştirir.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7424857" y="4531757"/>
            <a:ext cx="493514" cy="493514"/>
          </a:xfrm>
          <a:prstGeom prst="roundRect">
            <a:avLst>
              <a:gd name="adj" fmla="val 66669"/>
            </a:avLst>
          </a:prstGeom>
          <a:solidFill>
            <a:srgbClr val="46464A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5345" y="4595693"/>
            <a:ext cx="292418" cy="36552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137684" y="4531757"/>
            <a:ext cx="3460909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Organik Madde Dönüşümü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8137684" y="4967883"/>
            <a:ext cx="5725120" cy="701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Topraktaki organik maddelerin ayrışmasını hızlandırır. Bitkiler için besin döngüsünü iyileştirir.</a:t>
            </a:r>
            <a:endParaRPr lang="en-US" sz="1700" dirty="0"/>
          </a:p>
        </p:txBody>
      </p:sp>
      <p:sp>
        <p:nvSpPr>
          <p:cNvPr id="12" name="Shape 7"/>
          <p:cNvSpPr/>
          <p:nvPr/>
        </p:nvSpPr>
        <p:spPr>
          <a:xfrm>
            <a:off x="767596" y="6486525"/>
            <a:ext cx="493514" cy="493514"/>
          </a:xfrm>
          <a:prstGeom prst="roundRect">
            <a:avLst>
              <a:gd name="adj" fmla="val 66669"/>
            </a:avLst>
          </a:prstGeom>
          <a:solidFill>
            <a:srgbClr val="46464A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085" y="6550462"/>
            <a:ext cx="292418" cy="36552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480423" y="6486525"/>
            <a:ext cx="2437090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Tuzluluk Giderme</a:t>
            </a:r>
            <a:endParaRPr lang="en-US" sz="1900" dirty="0"/>
          </a:p>
        </p:txBody>
      </p:sp>
      <p:sp>
        <p:nvSpPr>
          <p:cNvPr id="15" name="Text 9"/>
          <p:cNvSpPr/>
          <p:nvPr/>
        </p:nvSpPr>
        <p:spPr>
          <a:xfrm>
            <a:off x="1480423" y="6922651"/>
            <a:ext cx="5725120" cy="701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Sodyum baskın topraklarda kalsiyumun çözünürlüğünü artırır. Tuzluluk ve alkaliliği azaltır.</a:t>
            </a:r>
            <a:endParaRPr lang="en-US" sz="1700" dirty="0"/>
          </a:p>
        </p:txBody>
      </p:sp>
      <p:sp>
        <p:nvSpPr>
          <p:cNvPr id="16" name="Shape 10"/>
          <p:cNvSpPr/>
          <p:nvPr/>
        </p:nvSpPr>
        <p:spPr>
          <a:xfrm>
            <a:off x="7424857" y="6486525"/>
            <a:ext cx="493514" cy="493514"/>
          </a:xfrm>
          <a:prstGeom prst="roundRect">
            <a:avLst>
              <a:gd name="adj" fmla="val 66669"/>
            </a:avLst>
          </a:prstGeom>
          <a:solidFill>
            <a:srgbClr val="46464A"/>
          </a:solidFill>
          <a:ln/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5345" y="6550462"/>
            <a:ext cx="292418" cy="365522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8137684" y="6486525"/>
            <a:ext cx="3066217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Toprak Yapısı İyileştirme</a:t>
            </a:r>
            <a:endParaRPr lang="en-US" sz="1900" dirty="0"/>
          </a:p>
        </p:txBody>
      </p:sp>
      <p:sp>
        <p:nvSpPr>
          <p:cNvPr id="19" name="Text 12"/>
          <p:cNvSpPr/>
          <p:nvPr/>
        </p:nvSpPr>
        <p:spPr>
          <a:xfrm>
            <a:off x="8137684" y="6922651"/>
            <a:ext cx="5725120" cy="701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Ağır killi topraklarda strüktür oluşumunu destekler. Geçirgenliği ve havalanmayı artırır.</a:t>
            </a:r>
            <a:endParaRPr lang="en-US" sz="17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3178" y="521017"/>
            <a:ext cx="7525941" cy="526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SULPHO PRO 90'ın Ekonomik Yönü</a:t>
            </a:r>
            <a:endParaRPr lang="en-US" sz="3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78" y="1426250"/>
            <a:ext cx="13304044" cy="6881693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508308" y="8307943"/>
            <a:ext cx="189428" cy="189428"/>
          </a:xfrm>
          <a:prstGeom prst="roundRect">
            <a:avLst>
              <a:gd name="adj" fmla="val 9654"/>
            </a:avLst>
          </a:prstGeom>
          <a:solidFill>
            <a:srgbClr val="8A7200"/>
          </a:solidFill>
          <a:ln/>
        </p:spPr>
      </p:sp>
      <p:sp>
        <p:nvSpPr>
          <p:cNvPr id="5" name="Text 2"/>
          <p:cNvSpPr/>
          <p:nvPr/>
        </p:nvSpPr>
        <p:spPr>
          <a:xfrm>
            <a:off x="5758696" y="8307943"/>
            <a:ext cx="1480304" cy="189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4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Klasik Yöntemler</a:t>
            </a:r>
            <a:endParaRPr lang="en-US" sz="1450" dirty="0"/>
          </a:p>
        </p:txBody>
      </p:sp>
      <p:sp>
        <p:nvSpPr>
          <p:cNvPr id="6" name="Shape 3"/>
          <p:cNvSpPr/>
          <p:nvPr/>
        </p:nvSpPr>
        <p:spPr>
          <a:xfrm>
            <a:off x="7391400" y="8307943"/>
            <a:ext cx="189428" cy="189428"/>
          </a:xfrm>
          <a:prstGeom prst="roundRect">
            <a:avLst>
              <a:gd name="adj" fmla="val 9654"/>
            </a:avLst>
          </a:prstGeom>
          <a:solidFill>
            <a:srgbClr val="FFDD38"/>
          </a:solidFill>
          <a:ln/>
        </p:spPr>
      </p:sp>
      <p:sp>
        <p:nvSpPr>
          <p:cNvPr id="7" name="Text 4"/>
          <p:cNvSpPr/>
          <p:nvPr/>
        </p:nvSpPr>
        <p:spPr>
          <a:xfrm>
            <a:off x="7641788" y="8307943"/>
            <a:ext cx="1734622" cy="189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4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SULPHO PRO 90 ile</a:t>
            </a:r>
            <a:endParaRPr lang="en-US" sz="14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157168"/>
            <a:ext cx="9470112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Ürün Sertifikaları ve Standartları</a:t>
            </a:r>
            <a:endParaRPr lang="en-US" sz="4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57" y="2494955"/>
            <a:ext cx="3073718" cy="307371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780" y="2494955"/>
            <a:ext cx="3073718" cy="3073718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903" y="2494955"/>
            <a:ext cx="3073718" cy="3073718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5026" y="2494955"/>
            <a:ext cx="3073718" cy="3073718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864037" y="6004560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SULPHO PRO 90, uluslararası standartlara uygun olarak üretilmektedir. Tüm tarımsal girdi belgeleri tamdır.</a:t>
            </a:r>
            <a:endParaRPr lang="en-US" sz="1900" dirty="0"/>
          </a:p>
        </p:txBody>
      </p:sp>
      <p:sp>
        <p:nvSpPr>
          <p:cNvPr id="8" name="Text 2"/>
          <p:cNvSpPr/>
          <p:nvPr/>
        </p:nvSpPr>
        <p:spPr>
          <a:xfrm>
            <a:off x="864037" y="6677263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Düzenli kalite kontrol ve laboratuvar analizleri ile içerik garantisi sağlanmaktadır.</a:t>
            </a:r>
            <a:endParaRPr lang="en-US" sz="1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2811" y="457914"/>
            <a:ext cx="7740015" cy="462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SULPHO PRO 90 ile Uygulama Sonuçları</a:t>
            </a:r>
            <a:endParaRPr lang="en-US" sz="2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11" y="1253490"/>
            <a:ext cx="3178850" cy="19646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82811" y="3426262"/>
            <a:ext cx="2052876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Serada Hıyar Üretimi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582811" y="3757374"/>
            <a:ext cx="3178850" cy="7993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Uygulama sonrası bitki gelişimi hızlanmış, yaprak rengi koyulaşmış ve meyve sayısı artmıştır.</a:t>
            </a:r>
            <a:endParaRPr lang="en-US" sz="13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335" y="1253490"/>
            <a:ext cx="3178969" cy="19646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011335" y="3426262"/>
            <a:ext cx="1850231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Buğday Tarlası</a:t>
            </a:r>
            <a:endParaRPr lang="en-US" sz="1450" dirty="0"/>
          </a:p>
        </p:txBody>
      </p:sp>
      <p:sp>
        <p:nvSpPr>
          <p:cNvPr id="8" name="Text 4"/>
          <p:cNvSpPr/>
          <p:nvPr/>
        </p:nvSpPr>
        <p:spPr>
          <a:xfrm>
            <a:off x="4011335" y="3757374"/>
            <a:ext cx="3178969" cy="7993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Başak sayısı ve tane dolgunluğu artmış, verim dekarda 450 kg'dan 520 kg'a yükselmiştir.</a:t>
            </a:r>
            <a:endParaRPr lang="en-US" sz="13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978" y="1253490"/>
            <a:ext cx="3178969" cy="19646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39978" y="3426262"/>
            <a:ext cx="1850231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Elma Bahçesi</a:t>
            </a:r>
            <a:endParaRPr lang="en-US" sz="1450" dirty="0"/>
          </a:p>
        </p:txBody>
      </p:sp>
      <p:sp>
        <p:nvSpPr>
          <p:cNvPr id="11" name="Text 6"/>
          <p:cNvSpPr/>
          <p:nvPr/>
        </p:nvSpPr>
        <p:spPr>
          <a:xfrm>
            <a:off x="7439978" y="3757374"/>
            <a:ext cx="3178969" cy="532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Meyve iriliği ve renk gelişimi iyileşmiş, hasat kalitesi artmıştır.</a:t>
            </a:r>
            <a:endParaRPr lang="en-US" sz="13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8620" y="1253490"/>
            <a:ext cx="3178969" cy="196465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868620" y="3426262"/>
            <a:ext cx="1850231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Pamuk üretimi</a:t>
            </a:r>
            <a:endParaRPr lang="en-US" sz="1450" dirty="0"/>
          </a:p>
        </p:txBody>
      </p:sp>
      <p:sp>
        <p:nvSpPr>
          <p:cNvPr id="14" name="Text 8"/>
          <p:cNvSpPr/>
          <p:nvPr/>
        </p:nvSpPr>
        <p:spPr>
          <a:xfrm>
            <a:off x="10868620" y="3757374"/>
            <a:ext cx="3178969" cy="532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Bitki gelişimi hızlanmış, koza sayısı ve elyaf kalitesinde artış gözlenmiştir.</a:t>
            </a:r>
            <a:endParaRPr lang="en-US" sz="13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811" y="5056227"/>
            <a:ext cx="3178850" cy="196465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82811" y="7228999"/>
            <a:ext cx="1850231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Patates</a:t>
            </a:r>
            <a:endParaRPr lang="en-US" sz="1450" dirty="0"/>
          </a:p>
        </p:txBody>
      </p:sp>
      <p:sp>
        <p:nvSpPr>
          <p:cNvPr id="17" name="Text 10"/>
          <p:cNvSpPr/>
          <p:nvPr/>
        </p:nvSpPr>
        <p:spPr>
          <a:xfrm>
            <a:off x="582811" y="7560112"/>
            <a:ext cx="3178850" cy="7993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SULPHO PRO 90 uygulaması ile yumru sayısı ve iriliği artmış, depolama süresi uzamıştır.</a:t>
            </a:r>
            <a:endParaRPr lang="en-US" sz="130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1335" y="5056227"/>
            <a:ext cx="3178969" cy="196465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4011335" y="7228999"/>
            <a:ext cx="1850231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Mısır üretimi</a:t>
            </a:r>
            <a:endParaRPr lang="en-US" sz="1450" dirty="0"/>
          </a:p>
        </p:txBody>
      </p:sp>
      <p:sp>
        <p:nvSpPr>
          <p:cNvPr id="20" name="Text 12"/>
          <p:cNvSpPr/>
          <p:nvPr/>
        </p:nvSpPr>
        <p:spPr>
          <a:xfrm>
            <a:off x="4011335" y="7560112"/>
            <a:ext cx="3178969" cy="7993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Kök gelişimi ve bitki boyunda artış, dane veriminde gözle görülür yükselme sağlanmıştır.</a:t>
            </a:r>
            <a:endParaRPr lang="en-US" sz="13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95787" y="823198"/>
            <a:ext cx="7525226" cy="1284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Çiftçi Yorumları ve Referanslar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6295787" y="2714863"/>
            <a:ext cx="520303" cy="520303"/>
          </a:xfrm>
          <a:prstGeom prst="roundRect">
            <a:avLst>
              <a:gd name="adj" fmla="val 66670"/>
            </a:avLst>
          </a:prstGeom>
          <a:solidFill>
            <a:srgbClr val="46464A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812" y="2782312"/>
            <a:ext cx="308253" cy="38540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47309" y="2714863"/>
            <a:ext cx="2877503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Ahmet Yılmaz - Konya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7047309" y="3174682"/>
            <a:ext cx="2895481" cy="1849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"Buğday tarlalarımda iki yıldır SULPHO PRO 90 kullanıyorum. Verimim %15 arttı, toprak yapım gözle görülür şekilde iyileşti."</a:t>
            </a:r>
            <a:endParaRPr lang="en-US" sz="1800" dirty="0"/>
          </a:p>
        </p:txBody>
      </p:sp>
      <p:sp>
        <p:nvSpPr>
          <p:cNvPr id="8" name="Shape 4"/>
          <p:cNvSpPr/>
          <p:nvPr/>
        </p:nvSpPr>
        <p:spPr>
          <a:xfrm>
            <a:off x="10174010" y="2714863"/>
            <a:ext cx="520303" cy="520303"/>
          </a:xfrm>
          <a:prstGeom prst="roundRect">
            <a:avLst>
              <a:gd name="adj" fmla="val 66670"/>
            </a:avLst>
          </a:prstGeom>
          <a:solidFill>
            <a:srgbClr val="46464A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0035" y="2782312"/>
            <a:ext cx="308253" cy="38540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925532" y="2714863"/>
            <a:ext cx="2895481" cy="642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Mehmet Kaya - Antalya</a:t>
            </a:r>
            <a:endParaRPr lang="en-US" sz="2000" dirty="0"/>
          </a:p>
        </p:txBody>
      </p:sp>
      <p:sp>
        <p:nvSpPr>
          <p:cNvPr id="11" name="Text 6"/>
          <p:cNvSpPr/>
          <p:nvPr/>
        </p:nvSpPr>
        <p:spPr>
          <a:xfrm>
            <a:off x="10925532" y="3495794"/>
            <a:ext cx="2895481" cy="2219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"Domates seralarımda kullandığımda kök gelişimi ve meyve kalitesinde büyük fark gördüm. Artık standart uygulamamız oldu."</a:t>
            </a:r>
            <a:endParaRPr lang="en-US" sz="1800" dirty="0"/>
          </a:p>
        </p:txBody>
      </p:sp>
      <p:sp>
        <p:nvSpPr>
          <p:cNvPr id="12" name="Shape 7"/>
          <p:cNvSpPr/>
          <p:nvPr/>
        </p:nvSpPr>
        <p:spPr>
          <a:xfrm>
            <a:off x="6295787" y="6206728"/>
            <a:ext cx="520303" cy="520303"/>
          </a:xfrm>
          <a:prstGeom prst="roundRect">
            <a:avLst>
              <a:gd name="adj" fmla="val 66670"/>
            </a:avLst>
          </a:prstGeom>
          <a:solidFill>
            <a:srgbClr val="46464A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1812" y="6274177"/>
            <a:ext cx="308253" cy="38540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47309" y="6206728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Ayşe Demir - Bursa</a:t>
            </a:r>
            <a:endParaRPr lang="en-US" sz="2000" dirty="0"/>
          </a:p>
        </p:txBody>
      </p:sp>
      <p:sp>
        <p:nvSpPr>
          <p:cNvPr id="15" name="Text 9"/>
          <p:cNvSpPr/>
          <p:nvPr/>
        </p:nvSpPr>
        <p:spPr>
          <a:xfrm>
            <a:off x="7047309" y="6666548"/>
            <a:ext cx="6773704" cy="7398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"Şeftali bahçelerimde alkali toprak sorununu SULPHO PRO 90 ile çözdüm. Meyve rengi ve tadında belirgin iyileşme oldu."</a:t>
            </a:r>
            <a:endParaRPr lang="en-US" sz="1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267063"/>
            <a:ext cx="5583079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Çevre Dostu Üretim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1943814" y="2842379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Doğal İçerik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64037" y="3333393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Doğada bulunan elementlerden elde edilir</a:t>
            </a:r>
            <a:endParaRPr lang="en-US" sz="19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611" y="3180517"/>
            <a:ext cx="369332" cy="46172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3386" y="3039904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Çözünür Yapı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9943386" y="3530918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Toprakta kalıntı bırakmaz</a:t>
            </a:r>
            <a:endParaRPr lang="en-US" sz="19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3553" y="3564731"/>
            <a:ext cx="369332" cy="46172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3386" y="5285423"/>
            <a:ext cx="3443883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Mikrobiyolojik Dönüşüm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9943386" y="5776436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Doğal süreçlerle bitki besinine dönüşür</a:t>
            </a:r>
            <a:endParaRPr lang="en-US" sz="19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9338" y="5766673"/>
            <a:ext cx="369332" cy="461724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790700" y="5285423"/>
            <a:ext cx="2896314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Sürdürülebilir Tarım</a:t>
            </a:r>
            <a:endParaRPr lang="en-US" sz="2150" dirty="0"/>
          </a:p>
        </p:txBody>
      </p:sp>
      <p:sp>
        <p:nvSpPr>
          <p:cNvPr id="16" name="Text 8"/>
          <p:cNvSpPr/>
          <p:nvPr/>
        </p:nvSpPr>
        <p:spPr>
          <a:xfrm>
            <a:off x="864037" y="5776436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Toprak yapısını uzun vadede iyileştirir</a:t>
            </a:r>
            <a:endParaRPr lang="en-US" sz="19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7396" y="5382458"/>
            <a:ext cx="369332" cy="46172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8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9624" y="628293"/>
            <a:ext cx="7544752" cy="12692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25 kg Ambalaj: Pratik ve Dayanıklı</a:t>
            </a:r>
            <a:endParaRPr lang="en-US" sz="3950" dirty="0"/>
          </a:p>
        </p:txBody>
      </p:sp>
      <p:sp>
        <p:nvSpPr>
          <p:cNvPr id="4" name="Text 1"/>
          <p:cNvSpPr/>
          <p:nvPr/>
        </p:nvSpPr>
        <p:spPr>
          <a:xfrm>
            <a:off x="799624" y="2354342"/>
            <a:ext cx="3601045" cy="753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900"/>
              </a:lnSpc>
              <a:buNone/>
            </a:pPr>
            <a:r>
              <a:rPr lang="en-US" sz="59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25 kg</a:t>
            </a:r>
            <a:endParaRPr lang="en-US" sz="5900" dirty="0"/>
          </a:p>
        </p:txBody>
      </p:sp>
      <p:sp>
        <p:nvSpPr>
          <p:cNvPr id="5" name="Text 2"/>
          <p:cNvSpPr/>
          <p:nvPr/>
        </p:nvSpPr>
        <p:spPr>
          <a:xfrm>
            <a:off x="1330762" y="3393758"/>
            <a:ext cx="2538651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Standart Ağırlık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9624" y="3848100"/>
            <a:ext cx="3601045" cy="731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Endüstri standartlarına uygun, kullanışlı boyut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743331" y="2354342"/>
            <a:ext cx="3601045" cy="753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900"/>
              </a:lnSpc>
              <a:buNone/>
            </a:pPr>
            <a:r>
              <a:rPr lang="en-US" sz="59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1/2</a:t>
            </a:r>
            <a:endParaRPr lang="en-US" sz="5900" dirty="0"/>
          </a:p>
        </p:txBody>
      </p:sp>
      <p:sp>
        <p:nvSpPr>
          <p:cNvPr id="8" name="Text 5"/>
          <p:cNvSpPr/>
          <p:nvPr/>
        </p:nvSpPr>
        <p:spPr>
          <a:xfrm>
            <a:off x="5274469" y="3393758"/>
            <a:ext cx="2538651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Dekar Uygulaması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4743331" y="3848100"/>
            <a:ext cx="3601045" cy="731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Bir paket yaklaşık yarım dekar için yeterli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2771418" y="5378768"/>
            <a:ext cx="3601045" cy="753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900"/>
              </a:lnSpc>
              <a:buNone/>
            </a:pPr>
            <a:r>
              <a:rPr lang="en-US" sz="59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36+</a:t>
            </a:r>
            <a:endParaRPr lang="en-US" sz="5900" dirty="0"/>
          </a:p>
        </p:txBody>
      </p:sp>
      <p:sp>
        <p:nvSpPr>
          <p:cNvPr id="11" name="Text 8"/>
          <p:cNvSpPr/>
          <p:nvPr/>
        </p:nvSpPr>
        <p:spPr>
          <a:xfrm>
            <a:off x="3302556" y="6418183"/>
            <a:ext cx="2538651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Raf Ömrü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2771418" y="6872526"/>
            <a:ext cx="3601045" cy="731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Uygun koşullarda 36 aydan fazla dayanıklılık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8194" y="930950"/>
            <a:ext cx="7409498" cy="625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Pazarlama ve Satış Stratejisi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94" y="1894165"/>
            <a:ext cx="1125974" cy="13511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51948" y="2119313"/>
            <a:ext cx="2502218" cy="312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Bayi Ağı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2251948" y="2567107"/>
            <a:ext cx="6103858" cy="360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Türkiye genelinde 250+ Zirai ilaç ve gübre bayisi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94" y="3245287"/>
            <a:ext cx="1125974" cy="135112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51948" y="3470434"/>
            <a:ext cx="2502218" cy="312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Saha Ekibi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2251948" y="3918228"/>
            <a:ext cx="6103858" cy="360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Bölgesel ziraat mühendisleri ile teknik destek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194" y="4596408"/>
            <a:ext cx="1125974" cy="13511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51948" y="4821555"/>
            <a:ext cx="2502218" cy="312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Dijital Pazarlama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2251948" y="5269349"/>
            <a:ext cx="6103858" cy="360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Çevrimiçi satış ve bilgilendirme platformu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194" y="5947529"/>
            <a:ext cx="1125974" cy="135112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251948" y="6172676"/>
            <a:ext cx="2502218" cy="312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Çiftçi Buluşmaları</a:t>
            </a:r>
            <a:endParaRPr lang="en-US" sz="1950" dirty="0"/>
          </a:p>
        </p:txBody>
      </p:sp>
      <p:sp>
        <p:nvSpPr>
          <p:cNvPr id="15" name="Text 8"/>
          <p:cNvSpPr/>
          <p:nvPr/>
        </p:nvSpPr>
        <p:spPr>
          <a:xfrm>
            <a:off x="2251948" y="6620470"/>
            <a:ext cx="6103858" cy="360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Demonstrasyon ve eğitim etkinlikleri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0861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3847386"/>
            <a:ext cx="8193405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Toprak Düzenleyiciler Nedir?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864037" y="4903470"/>
            <a:ext cx="4136231" cy="2564844"/>
          </a:xfrm>
          <a:prstGeom prst="roundRect">
            <a:avLst>
              <a:gd name="adj" fmla="val 14439"/>
            </a:avLst>
          </a:prstGeom>
          <a:solidFill>
            <a:srgbClr val="46464A"/>
          </a:solidFill>
          <a:ln/>
        </p:spPr>
      </p:sp>
      <p:sp>
        <p:nvSpPr>
          <p:cNvPr id="5" name="Text 2"/>
          <p:cNvSpPr/>
          <p:nvPr/>
        </p:nvSpPr>
        <p:spPr>
          <a:xfrm>
            <a:off x="1110853" y="5150287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Tanım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110853" y="5641300"/>
            <a:ext cx="364259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Toprağın fiziksel, kimyasal ve biyolojik özelliklerini iyileştiren doğal veya sentetik ürünlerdir.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5247084" y="4903470"/>
            <a:ext cx="4136231" cy="2564844"/>
          </a:xfrm>
          <a:prstGeom prst="roundRect">
            <a:avLst>
              <a:gd name="adj" fmla="val 14439"/>
            </a:avLst>
          </a:prstGeom>
          <a:solidFill>
            <a:srgbClr val="46464A"/>
          </a:solidFill>
          <a:ln/>
        </p:spPr>
      </p:sp>
      <p:sp>
        <p:nvSpPr>
          <p:cNvPr id="8" name="Text 5"/>
          <p:cNvSpPr/>
          <p:nvPr/>
        </p:nvSpPr>
        <p:spPr>
          <a:xfrm>
            <a:off x="5493901" y="5150287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Amaç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5493901" y="5641300"/>
            <a:ext cx="364259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Toprağın su tutma kapasitesini, havalanmasını ve besin maddesi dengesini düzenlerler.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9630132" y="4903470"/>
            <a:ext cx="4136231" cy="2564844"/>
          </a:xfrm>
          <a:prstGeom prst="roundRect">
            <a:avLst>
              <a:gd name="adj" fmla="val 14439"/>
            </a:avLst>
          </a:prstGeom>
          <a:solidFill>
            <a:srgbClr val="46464A"/>
          </a:solidFill>
          <a:ln/>
        </p:spPr>
      </p:sp>
      <p:sp>
        <p:nvSpPr>
          <p:cNvPr id="11" name="Text 8"/>
          <p:cNvSpPr/>
          <p:nvPr/>
        </p:nvSpPr>
        <p:spPr>
          <a:xfrm>
            <a:off x="9876949" y="5150287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Katkılar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9876949" y="5641300"/>
            <a:ext cx="3642598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Bitki kök gelişimini teşvik eder, toprak yapısını iyileştirir ve mikroorganizma faaliyetini destekler.</a:t>
            </a:r>
            <a:endParaRPr lang="en-US" sz="19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3178" y="521017"/>
            <a:ext cx="4210645" cy="526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Rekabet Analizi</a:t>
            </a:r>
            <a:endParaRPr lang="en-US" sz="3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78" y="1426250"/>
            <a:ext cx="13304044" cy="6881693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3268742" y="8307943"/>
            <a:ext cx="189428" cy="189428"/>
          </a:xfrm>
          <a:prstGeom prst="roundRect">
            <a:avLst>
              <a:gd name="adj" fmla="val 9654"/>
            </a:avLst>
          </a:prstGeom>
          <a:solidFill>
            <a:srgbClr val="8A7200"/>
          </a:solidFill>
          <a:ln/>
        </p:spPr>
      </p:sp>
      <p:sp>
        <p:nvSpPr>
          <p:cNvPr id="5" name="Text 2"/>
          <p:cNvSpPr/>
          <p:nvPr/>
        </p:nvSpPr>
        <p:spPr>
          <a:xfrm>
            <a:off x="3519130" y="8307943"/>
            <a:ext cx="1477089" cy="189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4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SULPHO PRO 90</a:t>
            </a:r>
            <a:endParaRPr lang="en-US" sz="1450" dirty="0"/>
          </a:p>
        </p:txBody>
      </p:sp>
      <p:sp>
        <p:nvSpPr>
          <p:cNvPr id="6" name="Shape 3"/>
          <p:cNvSpPr/>
          <p:nvPr/>
        </p:nvSpPr>
        <p:spPr>
          <a:xfrm>
            <a:off x="6858953" y="8307943"/>
            <a:ext cx="189428" cy="189428"/>
          </a:xfrm>
          <a:prstGeom prst="roundRect">
            <a:avLst>
              <a:gd name="adj" fmla="val 9654"/>
            </a:avLst>
          </a:prstGeom>
          <a:solidFill>
            <a:srgbClr val="FDD300"/>
          </a:solidFill>
          <a:ln/>
        </p:spPr>
      </p:sp>
      <p:sp>
        <p:nvSpPr>
          <p:cNvPr id="7" name="Text 4"/>
          <p:cNvSpPr/>
          <p:nvPr/>
        </p:nvSpPr>
        <p:spPr>
          <a:xfrm>
            <a:off x="7109341" y="8307943"/>
            <a:ext cx="661868" cy="189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4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Rakip A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9634061" y="8307943"/>
            <a:ext cx="189428" cy="189428"/>
          </a:xfrm>
          <a:prstGeom prst="roundRect">
            <a:avLst>
              <a:gd name="adj" fmla="val 9654"/>
            </a:avLst>
          </a:prstGeom>
          <a:solidFill>
            <a:srgbClr val="FFE772"/>
          </a:solidFill>
          <a:ln/>
        </p:spPr>
      </p:sp>
      <p:sp>
        <p:nvSpPr>
          <p:cNvPr id="9" name="Text 6"/>
          <p:cNvSpPr/>
          <p:nvPr/>
        </p:nvSpPr>
        <p:spPr>
          <a:xfrm>
            <a:off x="9884450" y="8307943"/>
            <a:ext cx="666631" cy="189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4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Rakip B</a:t>
            </a:r>
            <a:endParaRPr lang="en-US" sz="14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8441" y="674489"/>
            <a:ext cx="6604278" cy="681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25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Üretici Firma: PROFERT</a:t>
            </a:r>
            <a:endParaRPr lang="en-US" sz="4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441" y="1999536"/>
            <a:ext cx="6157555" cy="42535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622024" y="1968937"/>
            <a:ext cx="3410069" cy="340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+25 Yıl Üretim Tecrübesi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7622024" y="2554843"/>
            <a:ext cx="6157555" cy="7848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Bitki besleme ve toprak düzenleyici alanında lider üretici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7622024" y="3560445"/>
            <a:ext cx="6157555" cy="392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50"/>
              </a:lnSpc>
              <a:buSzPct val="100000"/>
              <a:buChar char="•"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100+ ürün portföyü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7622024" y="4038719"/>
            <a:ext cx="6157555" cy="392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50"/>
              </a:lnSpc>
              <a:buSzPct val="100000"/>
              <a:buChar char="•"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Uluslararası kalite standartları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7622024" y="4516993"/>
            <a:ext cx="6157555" cy="392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50"/>
              </a:lnSpc>
              <a:buSzPct val="100000"/>
              <a:buChar char="•"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Çevre dostu ve yenilikçi çözümler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7622024" y="5130165"/>
            <a:ext cx="6157555" cy="392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b="1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Web:</a:t>
            </a: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 </a:t>
            </a:r>
            <a:r>
              <a:rPr lang="en-US" sz="1900" u="sng" dirty="0">
                <a:solidFill>
                  <a:srgbClr val="FFE14D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www.profert.com.tr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858441" y="6804779"/>
            <a:ext cx="12913519" cy="7848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SULPHO PRO 90'ın üreticisi PROFERT, gelişmiş Ar-Ge olanaklarıyla tarımda sürdürülebilirlik ve yüksek kaliteye odaklanır. Çiftçilerin ihtiyaçlarını ön planda tutan yaklaşımı ve yenilikçi ürün portföyüyle sektörde öncüdür.</a:t>
            </a:r>
            <a:endParaRPr lang="en-US" sz="19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06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97097" y="636984"/>
            <a:ext cx="7522607" cy="1287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Sonuç ve Çağrı: Sağlıklı Toprak, Yüksek Verim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297097" y="2271474"/>
            <a:ext cx="3645575" cy="2777014"/>
          </a:xfrm>
          <a:prstGeom prst="roundRect">
            <a:avLst>
              <a:gd name="adj" fmla="val 12513"/>
            </a:avLst>
          </a:prstGeom>
          <a:solidFill>
            <a:srgbClr val="46464A"/>
          </a:solidFill>
          <a:ln/>
        </p:spPr>
      </p:sp>
      <p:sp>
        <p:nvSpPr>
          <p:cNvPr id="5" name="Text 2"/>
          <p:cNvSpPr/>
          <p:nvPr/>
        </p:nvSpPr>
        <p:spPr>
          <a:xfrm>
            <a:off x="6528673" y="2503051"/>
            <a:ext cx="2573893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Sağlıklı Toprak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528673" y="2963704"/>
            <a:ext cx="3182422" cy="1853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SULPHO PRO 90 ile topraklarınızın yapısını iyileştirin. pH dengesini sağlayın. Mikrobiyal aktiviteyi artırın.</a:t>
            </a:r>
            <a:endParaRPr lang="en-US" sz="1800" dirty="0"/>
          </a:p>
        </p:txBody>
      </p:sp>
      <p:sp>
        <p:nvSpPr>
          <p:cNvPr id="7" name="Shape 4"/>
          <p:cNvSpPr/>
          <p:nvPr/>
        </p:nvSpPr>
        <p:spPr>
          <a:xfrm>
            <a:off x="10174248" y="2271474"/>
            <a:ext cx="3645575" cy="2777014"/>
          </a:xfrm>
          <a:prstGeom prst="roundRect">
            <a:avLst>
              <a:gd name="adj" fmla="val 12513"/>
            </a:avLst>
          </a:prstGeom>
          <a:solidFill>
            <a:srgbClr val="46464A"/>
          </a:solidFill>
          <a:ln/>
        </p:spPr>
      </p:sp>
      <p:sp>
        <p:nvSpPr>
          <p:cNvPr id="8" name="Text 5"/>
          <p:cNvSpPr/>
          <p:nvPr/>
        </p:nvSpPr>
        <p:spPr>
          <a:xfrm>
            <a:off x="10405824" y="2503051"/>
            <a:ext cx="2573893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Yüksek Verim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10405824" y="2963704"/>
            <a:ext cx="3182422" cy="14825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Besin alımını kolaylaştırın. Ürün kalitesini yükseltin. Hastalık direncini artırın. Karlılığınızı maksimize edin.</a:t>
            </a:r>
            <a:endParaRPr lang="en-US" sz="1800" dirty="0"/>
          </a:p>
        </p:txBody>
      </p:sp>
      <p:sp>
        <p:nvSpPr>
          <p:cNvPr id="10" name="Shape 7"/>
          <p:cNvSpPr/>
          <p:nvPr/>
        </p:nvSpPr>
        <p:spPr>
          <a:xfrm>
            <a:off x="6297097" y="5280065"/>
            <a:ext cx="7522607" cy="2313623"/>
          </a:xfrm>
          <a:prstGeom prst="roundRect">
            <a:avLst>
              <a:gd name="adj" fmla="val 15019"/>
            </a:avLst>
          </a:prstGeom>
          <a:solidFill>
            <a:srgbClr val="46464A"/>
          </a:solidFill>
          <a:ln/>
        </p:spPr>
      </p:sp>
      <p:sp>
        <p:nvSpPr>
          <p:cNvPr id="11" name="Text 8"/>
          <p:cNvSpPr/>
          <p:nvPr/>
        </p:nvSpPr>
        <p:spPr>
          <a:xfrm>
            <a:off x="6528673" y="5511641"/>
            <a:ext cx="2573893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İletişim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6528673" y="5972294"/>
            <a:ext cx="7059454" cy="370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Sipariş ve bilgi için: +90 532 111 14 68</a:t>
            </a:r>
            <a:endParaRPr lang="en-US" sz="1800" dirty="0"/>
          </a:p>
        </p:txBody>
      </p:sp>
      <p:sp>
        <p:nvSpPr>
          <p:cNvPr id="13" name="Text 10"/>
          <p:cNvSpPr/>
          <p:nvPr/>
        </p:nvSpPr>
        <p:spPr>
          <a:xfrm>
            <a:off x="6528673" y="6481882"/>
            <a:ext cx="7059454" cy="370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www.profert.com.tr</a:t>
            </a:r>
            <a:endParaRPr lang="en-US" sz="1800" dirty="0"/>
          </a:p>
        </p:txBody>
      </p:sp>
      <p:sp>
        <p:nvSpPr>
          <p:cNvPr id="14" name="Text 11"/>
          <p:cNvSpPr/>
          <p:nvPr/>
        </p:nvSpPr>
        <p:spPr>
          <a:xfrm>
            <a:off x="6528673" y="6991469"/>
            <a:ext cx="7059454" cy="370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info@profert.com.com.tr</a:t>
            </a:r>
            <a:endParaRPr lang="en-US" sz="1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3771900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endParaRPr lang="en-US" sz="4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2489" y="679728"/>
            <a:ext cx="5476161" cy="684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Kükürdün Önemi</a:t>
            </a:r>
            <a:endParaRPr lang="en-US" sz="4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292" y="1856899"/>
            <a:ext cx="1596985" cy="137707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489" y="2498408"/>
            <a:ext cx="346472" cy="43314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133618" y="2103239"/>
            <a:ext cx="2738080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Protein Sentezi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5133618" y="2593300"/>
            <a:ext cx="4340543" cy="394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Aminoasit oluşumunda kritik rol oynar</a:t>
            </a:r>
            <a:endParaRPr lang="en-US" sz="1900" dirty="0"/>
          </a:p>
        </p:txBody>
      </p:sp>
      <p:sp>
        <p:nvSpPr>
          <p:cNvPr id="7" name="Shape 3"/>
          <p:cNvSpPr/>
          <p:nvPr/>
        </p:nvSpPr>
        <p:spPr>
          <a:xfrm>
            <a:off x="4948833" y="3249454"/>
            <a:ext cx="8757523" cy="15240"/>
          </a:xfrm>
          <a:prstGeom prst="roundRect">
            <a:avLst>
              <a:gd name="adj" fmla="val 2425506"/>
            </a:avLst>
          </a:prstGeom>
          <a:solidFill>
            <a:srgbClr val="5F5F63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740" y="3295531"/>
            <a:ext cx="3194090" cy="1377077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5489" y="3767495"/>
            <a:ext cx="346472" cy="433149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932170" y="3541871"/>
            <a:ext cx="2738080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Enzim Aktivasyonu</a:t>
            </a:r>
            <a:endParaRPr lang="en-US" sz="2150" dirty="0"/>
          </a:p>
        </p:txBody>
      </p:sp>
      <p:sp>
        <p:nvSpPr>
          <p:cNvPr id="11" name="Text 5"/>
          <p:cNvSpPr/>
          <p:nvPr/>
        </p:nvSpPr>
        <p:spPr>
          <a:xfrm>
            <a:off x="5932170" y="4031933"/>
            <a:ext cx="3387923" cy="394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Metabolik süreçleri hızlandırır</a:t>
            </a:r>
            <a:endParaRPr lang="en-US" sz="1900" dirty="0"/>
          </a:p>
        </p:txBody>
      </p:sp>
      <p:sp>
        <p:nvSpPr>
          <p:cNvPr id="12" name="Shape 6"/>
          <p:cNvSpPr/>
          <p:nvPr/>
        </p:nvSpPr>
        <p:spPr>
          <a:xfrm>
            <a:off x="5747385" y="4688086"/>
            <a:ext cx="7958971" cy="15240"/>
          </a:xfrm>
          <a:prstGeom prst="roundRect">
            <a:avLst>
              <a:gd name="adj" fmla="val 2425506"/>
            </a:avLst>
          </a:prstGeom>
          <a:solidFill>
            <a:srgbClr val="5F5F63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3188" y="4734163"/>
            <a:ext cx="4791075" cy="1377077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5489" y="5206127"/>
            <a:ext cx="346472" cy="433149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30603" y="4980503"/>
            <a:ext cx="2738080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Hastalık Direnci</a:t>
            </a:r>
            <a:endParaRPr lang="en-US" sz="2150" dirty="0"/>
          </a:p>
        </p:txBody>
      </p:sp>
      <p:sp>
        <p:nvSpPr>
          <p:cNvPr id="16" name="Text 8"/>
          <p:cNvSpPr/>
          <p:nvPr/>
        </p:nvSpPr>
        <p:spPr>
          <a:xfrm>
            <a:off x="6730603" y="5470565"/>
            <a:ext cx="4523065" cy="394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Bitkilerin bağışıklık sistemini güçlendirir</a:t>
            </a:r>
            <a:endParaRPr lang="en-US" sz="1900" dirty="0"/>
          </a:p>
        </p:txBody>
      </p:sp>
      <p:sp>
        <p:nvSpPr>
          <p:cNvPr id="17" name="Shape 9"/>
          <p:cNvSpPr/>
          <p:nvPr/>
        </p:nvSpPr>
        <p:spPr>
          <a:xfrm>
            <a:off x="6545818" y="6126718"/>
            <a:ext cx="7160538" cy="15240"/>
          </a:xfrm>
          <a:prstGeom prst="roundRect">
            <a:avLst>
              <a:gd name="adj" fmla="val 2425506"/>
            </a:avLst>
          </a:prstGeom>
          <a:solidFill>
            <a:srgbClr val="5F5F63"/>
          </a:solidFill>
          <a:ln/>
        </p:spPr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636" y="6172795"/>
            <a:ext cx="6388179" cy="1377077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5489" y="6644759"/>
            <a:ext cx="346472" cy="433149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29155" y="6419136"/>
            <a:ext cx="2738080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Mikrobiyal Aktivite</a:t>
            </a:r>
            <a:endParaRPr lang="en-US" sz="2150" dirty="0"/>
          </a:p>
        </p:txBody>
      </p:sp>
      <p:sp>
        <p:nvSpPr>
          <p:cNvPr id="21" name="Text 11"/>
          <p:cNvSpPr/>
          <p:nvPr/>
        </p:nvSpPr>
        <p:spPr>
          <a:xfrm>
            <a:off x="7529155" y="6909197"/>
            <a:ext cx="5250061" cy="394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Faydalı toprak mikroorganizmalarını destekler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267063"/>
            <a:ext cx="7244834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SULPHO PRO 90'ın </a:t>
            </a:r>
            <a:r>
              <a:rPr lang="tr-TR" sz="4300" b="1" dirty="0" smtClean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i</a:t>
            </a:r>
            <a:r>
              <a:rPr lang="en-US" sz="4300" b="1" dirty="0" err="1" smtClean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çeri</a:t>
            </a:r>
            <a:r>
              <a:rPr lang="tr-TR" sz="4300" b="1" dirty="0" smtClean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ğ</a:t>
            </a:r>
            <a:r>
              <a:rPr lang="en-US" sz="4300" b="1" dirty="0" err="1" smtClean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i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1943814" y="3039904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Kükürt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64037" y="3530918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%90 SO3 Bazlı kükürt içeriği</a:t>
            </a:r>
            <a:endParaRPr lang="en-US" sz="19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012894" y="3356015"/>
            <a:ext cx="369332" cy="461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29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1</a:t>
            </a:r>
            <a:endParaRPr lang="en-US" sz="2900" dirty="0"/>
          </a:p>
        </p:txBody>
      </p:sp>
      <p:sp>
        <p:nvSpPr>
          <p:cNvPr id="7" name="Text 4"/>
          <p:cNvSpPr/>
          <p:nvPr/>
        </p:nvSpPr>
        <p:spPr>
          <a:xfrm>
            <a:off x="9943386" y="2842379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Granül Form</a:t>
            </a:r>
            <a:endParaRPr lang="en-US" sz="2150" dirty="0"/>
          </a:p>
        </p:txBody>
      </p:sp>
      <p:sp>
        <p:nvSpPr>
          <p:cNvPr id="8" name="Text 5"/>
          <p:cNvSpPr/>
          <p:nvPr/>
        </p:nvSpPr>
        <p:spPr>
          <a:xfrm>
            <a:off x="9943386" y="3333393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2-4 mm büyüklüğünde homojen tanecikler</a:t>
            </a:r>
            <a:endParaRPr lang="en-US" sz="19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248055" y="3356015"/>
            <a:ext cx="369332" cy="461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29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2</a:t>
            </a:r>
            <a:endParaRPr lang="en-US" sz="2900" dirty="0"/>
          </a:p>
        </p:txBody>
      </p:sp>
      <p:sp>
        <p:nvSpPr>
          <p:cNvPr id="11" name="Text 7"/>
          <p:cNvSpPr/>
          <p:nvPr/>
        </p:nvSpPr>
        <p:spPr>
          <a:xfrm>
            <a:off x="9943386" y="5285423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Bağlayıcılar</a:t>
            </a:r>
            <a:endParaRPr lang="en-US" sz="2150" dirty="0"/>
          </a:p>
        </p:txBody>
      </p:sp>
      <p:sp>
        <p:nvSpPr>
          <p:cNvPr id="12" name="Text 8"/>
          <p:cNvSpPr/>
          <p:nvPr/>
        </p:nvSpPr>
        <p:spPr>
          <a:xfrm>
            <a:off x="9943386" y="5776436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Doğa dostu, çözünür organik bağlayıcılar</a:t>
            </a:r>
            <a:endParaRPr lang="en-US" sz="19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248055" y="5591175"/>
            <a:ext cx="369332" cy="461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29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3</a:t>
            </a:r>
            <a:endParaRPr lang="en-US" sz="2900" dirty="0"/>
          </a:p>
        </p:txBody>
      </p:sp>
      <p:sp>
        <p:nvSpPr>
          <p:cNvPr id="15" name="Text 10"/>
          <p:cNvSpPr/>
          <p:nvPr/>
        </p:nvSpPr>
        <p:spPr>
          <a:xfrm>
            <a:off x="1943814" y="5482947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Nem Oranı</a:t>
            </a:r>
            <a:endParaRPr lang="en-US" sz="2150" dirty="0"/>
          </a:p>
        </p:txBody>
      </p:sp>
      <p:sp>
        <p:nvSpPr>
          <p:cNvPr id="16" name="Text 11"/>
          <p:cNvSpPr/>
          <p:nvPr/>
        </p:nvSpPr>
        <p:spPr>
          <a:xfrm>
            <a:off x="864037" y="5973961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%1'den az nem içeriği</a:t>
            </a:r>
            <a:endParaRPr lang="en-US" sz="190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012894" y="5591175"/>
            <a:ext cx="369332" cy="461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29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4</a:t>
            </a:r>
            <a:endParaRPr lang="en-US" sz="2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965007"/>
            <a:ext cx="12403693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Granül Kükürt ile Toz Kükürt Karşılaştırması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864037" y="3267908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Granül Kükürt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64037" y="3857625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Kolay uygulama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64037" y="4338995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Rüzgârda savrulmaz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864037" y="4820364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Homojen dağılım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864037" y="5301734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Depolama kolaylığı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864037" y="5783104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Güvenli taşıma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7623929" y="3267908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Toz Kükürt</a:t>
            </a:r>
            <a:endParaRPr lang="en-US" sz="2150" dirty="0"/>
          </a:p>
        </p:txBody>
      </p:sp>
      <p:sp>
        <p:nvSpPr>
          <p:cNvPr id="10" name="Text 8"/>
          <p:cNvSpPr/>
          <p:nvPr/>
        </p:nvSpPr>
        <p:spPr>
          <a:xfrm>
            <a:off x="7623929" y="3857625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Uygulama zorluğu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7623929" y="4338995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Rüzgârla kayıp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7623929" y="4820364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Dengesiz dağılım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7623929" y="5301734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Depolama sorunları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7623929" y="5783104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Solunum riski</a:t>
            </a:r>
            <a:endParaRPr lang="en-US" sz="1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2277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340" y="2712006"/>
            <a:ext cx="5865971" cy="493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SULPHO PRO 90'ın Faydaları</a:t>
            </a:r>
            <a:endParaRPr lang="en-US" sz="31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40" y="3472577"/>
            <a:ext cx="889040" cy="106691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78079" y="3650337"/>
            <a:ext cx="1975842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pH Düzenlemesi</a:t>
            </a: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1778079" y="4004072"/>
            <a:ext cx="12229981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Alkali toprakların pH değerini düşürür. İdeal bitki gelişimi için pH dengesini sağlar.</a:t>
            </a:r>
            <a:endParaRPr lang="en-US" sz="1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0" y="4539496"/>
            <a:ext cx="889040" cy="106691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78079" y="4717256"/>
            <a:ext cx="1975842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Besin Alımı</a:t>
            </a:r>
            <a:endParaRPr lang="en-US" sz="1550" dirty="0"/>
          </a:p>
        </p:txBody>
      </p:sp>
      <p:sp>
        <p:nvSpPr>
          <p:cNvPr id="9" name="Text 4"/>
          <p:cNvSpPr/>
          <p:nvPr/>
        </p:nvSpPr>
        <p:spPr>
          <a:xfrm>
            <a:off x="1778079" y="5070991"/>
            <a:ext cx="12229981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Makro ve mikro besin elementlerinin bitki tarafından alınabilirliğini artırır.</a:t>
            </a:r>
            <a:endParaRPr lang="en-US" sz="1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40" y="5606415"/>
            <a:ext cx="889040" cy="106691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78079" y="5784175"/>
            <a:ext cx="1975842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Su Yönetimi</a:t>
            </a:r>
            <a:endParaRPr lang="en-US" sz="1550" dirty="0"/>
          </a:p>
        </p:txBody>
      </p:sp>
      <p:sp>
        <p:nvSpPr>
          <p:cNvPr id="12" name="Text 6"/>
          <p:cNvSpPr/>
          <p:nvPr/>
        </p:nvSpPr>
        <p:spPr>
          <a:xfrm>
            <a:off x="1778079" y="6137910"/>
            <a:ext cx="12229981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Toprak yapısını iyileştirerek su tutma kapasitesini artırır.</a:t>
            </a:r>
            <a:endParaRPr lang="en-US" sz="14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340" y="6673334"/>
            <a:ext cx="889040" cy="106691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778079" y="6851094"/>
            <a:ext cx="1975842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Verim Artışı</a:t>
            </a:r>
            <a:endParaRPr lang="en-US" sz="1550" dirty="0"/>
          </a:p>
        </p:txBody>
      </p:sp>
      <p:sp>
        <p:nvSpPr>
          <p:cNvPr id="15" name="Text 8"/>
          <p:cNvSpPr/>
          <p:nvPr/>
        </p:nvSpPr>
        <p:spPr>
          <a:xfrm>
            <a:off x="1778079" y="7204829"/>
            <a:ext cx="12229981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Bitkinin gelişimini destekleyerek ürün kalitesini ve miktarını yükseltir.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3642" y="442793"/>
            <a:ext cx="3579019" cy="447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Kullanım Alanları</a:t>
            </a:r>
            <a:endParaRPr lang="en-US" sz="2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42" y="1212175"/>
            <a:ext cx="3194566" cy="197429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63642" y="3387685"/>
            <a:ext cx="1789509" cy="223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Tahıllar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563642" y="3707844"/>
            <a:ext cx="3194566" cy="515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Buğday, arpa, mısır ve çeltik gibi tahıl ürünlerinde verim artışı sağlar.</a:t>
            </a:r>
            <a:endParaRPr lang="en-US" sz="12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9786" y="1212175"/>
            <a:ext cx="3194566" cy="197429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999786" y="3387685"/>
            <a:ext cx="1789509" cy="223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Sebzeler</a:t>
            </a:r>
            <a:endParaRPr lang="en-US" sz="1400" dirty="0"/>
          </a:p>
        </p:txBody>
      </p:sp>
      <p:sp>
        <p:nvSpPr>
          <p:cNvPr id="8" name="Text 4"/>
          <p:cNvSpPr/>
          <p:nvPr/>
        </p:nvSpPr>
        <p:spPr>
          <a:xfrm>
            <a:off x="3999786" y="3707844"/>
            <a:ext cx="3194566" cy="515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Domates, biber, patlıcan gibi sebzelerde kalite ve dayanıklılığı artırır.</a:t>
            </a:r>
            <a:endParaRPr lang="en-US" sz="12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5929" y="1212175"/>
            <a:ext cx="3194566" cy="197429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35929" y="3387685"/>
            <a:ext cx="1789509" cy="223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Meyve Bahçeleri</a:t>
            </a:r>
            <a:endParaRPr lang="en-US" sz="1400" dirty="0"/>
          </a:p>
        </p:txBody>
      </p:sp>
      <p:sp>
        <p:nvSpPr>
          <p:cNvPr id="11" name="Text 6"/>
          <p:cNvSpPr/>
          <p:nvPr/>
        </p:nvSpPr>
        <p:spPr>
          <a:xfrm>
            <a:off x="7435929" y="3707844"/>
            <a:ext cx="3194566" cy="515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Elma, şeftali, üzüm gibi meyve ağaçlarında renk ve tat gelişimi sağlar.</a:t>
            </a:r>
            <a:endParaRPr lang="en-US" sz="12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2073" y="1212175"/>
            <a:ext cx="3194685" cy="197441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872073" y="3387804"/>
            <a:ext cx="1789509" cy="223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Endüstri Bitkileri</a:t>
            </a:r>
            <a:endParaRPr lang="en-US" sz="1400" dirty="0"/>
          </a:p>
        </p:txBody>
      </p:sp>
      <p:sp>
        <p:nvSpPr>
          <p:cNvPr id="14" name="Text 8"/>
          <p:cNvSpPr/>
          <p:nvPr/>
        </p:nvSpPr>
        <p:spPr>
          <a:xfrm>
            <a:off x="10872073" y="3707963"/>
            <a:ext cx="3194685" cy="772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Pamuk, ayçiçeği, kanola, şeker pancarı gibi endüstriyel bitkilerde yüksek kaliteli ve bol ürün elde edilir.</a:t>
            </a:r>
            <a:endParaRPr lang="en-US" sz="12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642" y="4964073"/>
            <a:ext cx="3194566" cy="1974294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63642" y="7139583"/>
            <a:ext cx="1789509" cy="223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Yumrulu Bitkiler</a:t>
            </a:r>
            <a:endParaRPr lang="en-US" sz="1400" dirty="0"/>
          </a:p>
        </p:txBody>
      </p:sp>
      <p:sp>
        <p:nvSpPr>
          <p:cNvPr id="17" name="Text 10"/>
          <p:cNvSpPr/>
          <p:nvPr/>
        </p:nvSpPr>
        <p:spPr>
          <a:xfrm>
            <a:off x="563642" y="7459742"/>
            <a:ext cx="3194566" cy="772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Patates, havuç, yer elması gibi yumrulu bitkilerde hem miktar hem de kalite artışına katkı sağlar.</a:t>
            </a:r>
            <a:endParaRPr lang="en-US" sz="12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149429"/>
            <a:ext cx="7415927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Toprak Analizi ve Doğru Uygulama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350437" y="2891314"/>
            <a:ext cx="185142" cy="1281113"/>
          </a:xfrm>
          <a:prstGeom prst="roundRect">
            <a:avLst>
              <a:gd name="adj" fmla="val 200026"/>
            </a:avLst>
          </a:prstGeom>
          <a:solidFill>
            <a:srgbClr val="46464A"/>
          </a:solidFill>
          <a:ln/>
        </p:spPr>
      </p:sp>
      <p:sp>
        <p:nvSpPr>
          <p:cNvPr id="5" name="Text 2"/>
          <p:cNvSpPr/>
          <p:nvPr/>
        </p:nvSpPr>
        <p:spPr>
          <a:xfrm>
            <a:off x="6905863" y="2891314"/>
            <a:ext cx="2866192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Toprak Örneği Alma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6905863" y="3382328"/>
            <a:ext cx="686050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Tarlanın farklı noktalarından 0-30 cm derinlikten toprak örnekleri alınır.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6720721" y="4419243"/>
            <a:ext cx="185142" cy="886063"/>
          </a:xfrm>
          <a:prstGeom prst="roundRect">
            <a:avLst>
              <a:gd name="adj" fmla="val 200026"/>
            </a:avLst>
          </a:prstGeom>
          <a:solidFill>
            <a:srgbClr val="46464A"/>
          </a:solidFill>
          <a:ln/>
        </p:spPr>
      </p:sp>
      <p:sp>
        <p:nvSpPr>
          <p:cNvPr id="8" name="Text 5"/>
          <p:cNvSpPr/>
          <p:nvPr/>
        </p:nvSpPr>
        <p:spPr>
          <a:xfrm>
            <a:off x="7276148" y="4419243"/>
            <a:ext cx="2840593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Laboratuvar Analizi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7276148" y="4910257"/>
            <a:ext cx="6490216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pH, tuzluluk, besin maddeleri ve toprak yapısı incelenir.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7091005" y="5552123"/>
            <a:ext cx="185142" cy="1281113"/>
          </a:xfrm>
          <a:prstGeom prst="roundRect">
            <a:avLst>
              <a:gd name="adj" fmla="val 200026"/>
            </a:avLst>
          </a:prstGeom>
          <a:solidFill>
            <a:srgbClr val="46464A"/>
          </a:solidFill>
          <a:ln/>
        </p:spPr>
      </p:sp>
      <p:sp>
        <p:nvSpPr>
          <p:cNvPr id="11" name="Text 8"/>
          <p:cNvSpPr/>
          <p:nvPr/>
        </p:nvSpPr>
        <p:spPr>
          <a:xfrm>
            <a:off x="7646432" y="5552123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Uygulama Planı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7646432" y="6043136"/>
            <a:ext cx="611993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Analiz sonuçlarına göre SULPHO PRO 90 uygulama miktarı belirlenir.</a:t>
            </a:r>
            <a:endParaRPr lang="en-US" sz="1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9939" y="545544"/>
            <a:ext cx="6036945" cy="550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Uygulama Şekli ve Zamanı</a:t>
            </a:r>
            <a:endParaRPr lang="en-US" sz="3450" dirty="0"/>
          </a:p>
        </p:txBody>
      </p:sp>
      <p:sp>
        <p:nvSpPr>
          <p:cNvPr id="4" name="Shape 1"/>
          <p:cNvSpPr/>
          <p:nvPr/>
        </p:nvSpPr>
        <p:spPr>
          <a:xfrm>
            <a:off x="6402824" y="1393150"/>
            <a:ext cx="22860" cy="6290786"/>
          </a:xfrm>
          <a:prstGeom prst="roundRect">
            <a:avLst>
              <a:gd name="adj" fmla="val 1300320"/>
            </a:avLst>
          </a:prstGeom>
          <a:solidFill>
            <a:srgbClr val="5F5F63"/>
          </a:solidFill>
          <a:ln/>
        </p:spPr>
      </p:sp>
      <p:sp>
        <p:nvSpPr>
          <p:cNvPr id="5" name="Shape 2"/>
          <p:cNvSpPr/>
          <p:nvPr/>
        </p:nvSpPr>
        <p:spPr>
          <a:xfrm>
            <a:off x="6602849" y="1827490"/>
            <a:ext cx="594479" cy="22860"/>
          </a:xfrm>
          <a:prstGeom prst="roundRect">
            <a:avLst>
              <a:gd name="adj" fmla="val 1300320"/>
            </a:avLst>
          </a:prstGeom>
          <a:solidFill>
            <a:srgbClr val="5F5F63"/>
          </a:solidFill>
          <a:ln/>
        </p:spPr>
      </p:sp>
      <p:sp>
        <p:nvSpPr>
          <p:cNvPr id="6" name="Shape 3"/>
          <p:cNvSpPr/>
          <p:nvPr/>
        </p:nvSpPr>
        <p:spPr>
          <a:xfrm>
            <a:off x="6179939" y="1616035"/>
            <a:ext cx="445770" cy="445770"/>
          </a:xfrm>
          <a:prstGeom prst="roundRect">
            <a:avLst>
              <a:gd name="adj" fmla="val 66683"/>
            </a:avLst>
          </a:prstGeom>
          <a:solidFill>
            <a:srgbClr val="46464A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724" y="1673781"/>
            <a:ext cx="264200" cy="33027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393662" y="1591270"/>
            <a:ext cx="2570917" cy="27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Sonbahar Uygulaması</a:t>
            </a:r>
            <a:endParaRPr lang="en-US" sz="1700" dirty="0"/>
          </a:p>
        </p:txBody>
      </p:sp>
      <p:sp>
        <p:nvSpPr>
          <p:cNvPr id="9" name="Text 5"/>
          <p:cNvSpPr/>
          <p:nvPr/>
        </p:nvSpPr>
        <p:spPr>
          <a:xfrm>
            <a:off x="7393662" y="1985248"/>
            <a:ext cx="6543199" cy="633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Hasat sonrası toprak işlemeden önce en ideal zamandır. Kışa girmeden önce toprakta reaksiyona başlar.</a:t>
            </a:r>
            <a:endParaRPr lang="en-US" sz="1550" dirty="0"/>
          </a:p>
        </p:txBody>
      </p:sp>
      <p:sp>
        <p:nvSpPr>
          <p:cNvPr id="10" name="Shape 6"/>
          <p:cNvSpPr/>
          <p:nvPr/>
        </p:nvSpPr>
        <p:spPr>
          <a:xfrm>
            <a:off x="6602849" y="3449717"/>
            <a:ext cx="594479" cy="22860"/>
          </a:xfrm>
          <a:prstGeom prst="roundRect">
            <a:avLst>
              <a:gd name="adj" fmla="val 1300320"/>
            </a:avLst>
          </a:prstGeom>
          <a:solidFill>
            <a:srgbClr val="5F5F63"/>
          </a:solidFill>
          <a:ln/>
        </p:spPr>
      </p:sp>
      <p:sp>
        <p:nvSpPr>
          <p:cNvPr id="11" name="Shape 7"/>
          <p:cNvSpPr/>
          <p:nvPr/>
        </p:nvSpPr>
        <p:spPr>
          <a:xfrm>
            <a:off x="6179939" y="3238262"/>
            <a:ext cx="445770" cy="445770"/>
          </a:xfrm>
          <a:prstGeom prst="roundRect">
            <a:avLst>
              <a:gd name="adj" fmla="val 66683"/>
            </a:avLst>
          </a:prstGeom>
          <a:solidFill>
            <a:srgbClr val="46464A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724" y="3296007"/>
            <a:ext cx="264200" cy="330279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393662" y="3213497"/>
            <a:ext cx="2201823" cy="27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Mekanik Yayılım</a:t>
            </a:r>
            <a:endParaRPr lang="en-US" sz="1700" dirty="0"/>
          </a:p>
        </p:txBody>
      </p:sp>
      <p:sp>
        <p:nvSpPr>
          <p:cNvPr id="14" name="Text 9"/>
          <p:cNvSpPr/>
          <p:nvPr/>
        </p:nvSpPr>
        <p:spPr>
          <a:xfrm>
            <a:off x="7393662" y="3607475"/>
            <a:ext cx="6543199" cy="633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Gübre dağıtıcı ile homojen şekilde toprağa serpilir. Dekar başına önerilen dozda uygulanır.</a:t>
            </a:r>
            <a:endParaRPr lang="en-US" sz="1550" dirty="0"/>
          </a:p>
        </p:txBody>
      </p:sp>
      <p:sp>
        <p:nvSpPr>
          <p:cNvPr id="15" name="Shape 10"/>
          <p:cNvSpPr/>
          <p:nvPr/>
        </p:nvSpPr>
        <p:spPr>
          <a:xfrm>
            <a:off x="6602849" y="5071943"/>
            <a:ext cx="594479" cy="22860"/>
          </a:xfrm>
          <a:prstGeom prst="roundRect">
            <a:avLst>
              <a:gd name="adj" fmla="val 1300320"/>
            </a:avLst>
          </a:prstGeom>
          <a:solidFill>
            <a:srgbClr val="5F5F63"/>
          </a:solidFill>
          <a:ln/>
        </p:spPr>
      </p:sp>
      <p:sp>
        <p:nvSpPr>
          <p:cNvPr id="16" name="Shape 11"/>
          <p:cNvSpPr/>
          <p:nvPr/>
        </p:nvSpPr>
        <p:spPr>
          <a:xfrm>
            <a:off x="6179939" y="4860488"/>
            <a:ext cx="445770" cy="445770"/>
          </a:xfrm>
          <a:prstGeom prst="roundRect">
            <a:avLst>
              <a:gd name="adj" fmla="val 66683"/>
            </a:avLst>
          </a:prstGeom>
          <a:solidFill>
            <a:srgbClr val="46464A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0724" y="4918234"/>
            <a:ext cx="264200" cy="330279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393662" y="4835723"/>
            <a:ext cx="2215277" cy="27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Toprağa Karıştırma</a:t>
            </a:r>
            <a:endParaRPr lang="en-US" sz="1700" dirty="0"/>
          </a:p>
        </p:txBody>
      </p:sp>
      <p:sp>
        <p:nvSpPr>
          <p:cNvPr id="19" name="Text 13"/>
          <p:cNvSpPr/>
          <p:nvPr/>
        </p:nvSpPr>
        <p:spPr>
          <a:xfrm>
            <a:off x="7393662" y="5229701"/>
            <a:ext cx="6543199" cy="633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Diskaro veya kültivatör ile 10-15 cm derinliğe karıştırılır. Toprakla teması artırılır.</a:t>
            </a:r>
            <a:endParaRPr lang="en-US" sz="1550" dirty="0"/>
          </a:p>
        </p:txBody>
      </p:sp>
      <p:sp>
        <p:nvSpPr>
          <p:cNvPr id="20" name="Shape 14"/>
          <p:cNvSpPr/>
          <p:nvPr/>
        </p:nvSpPr>
        <p:spPr>
          <a:xfrm>
            <a:off x="6602849" y="6694170"/>
            <a:ext cx="594479" cy="22860"/>
          </a:xfrm>
          <a:prstGeom prst="roundRect">
            <a:avLst>
              <a:gd name="adj" fmla="val 1300320"/>
            </a:avLst>
          </a:prstGeom>
          <a:solidFill>
            <a:srgbClr val="5F5F63"/>
          </a:solidFill>
          <a:ln/>
        </p:spPr>
      </p:sp>
      <p:sp>
        <p:nvSpPr>
          <p:cNvPr id="21" name="Shape 15"/>
          <p:cNvSpPr/>
          <p:nvPr/>
        </p:nvSpPr>
        <p:spPr>
          <a:xfrm>
            <a:off x="6179939" y="6482715"/>
            <a:ext cx="445770" cy="445770"/>
          </a:xfrm>
          <a:prstGeom prst="roundRect">
            <a:avLst>
              <a:gd name="adj" fmla="val 66683"/>
            </a:avLst>
          </a:prstGeom>
          <a:solidFill>
            <a:srgbClr val="46464A"/>
          </a:solidFill>
          <a:ln/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0724" y="6540460"/>
            <a:ext cx="264200" cy="330279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393662" y="6457950"/>
            <a:ext cx="2201823" cy="27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Sulama</a:t>
            </a:r>
            <a:endParaRPr lang="en-US" sz="1700" dirty="0"/>
          </a:p>
        </p:txBody>
      </p:sp>
      <p:sp>
        <p:nvSpPr>
          <p:cNvPr id="24" name="Text 17"/>
          <p:cNvSpPr/>
          <p:nvPr/>
        </p:nvSpPr>
        <p:spPr>
          <a:xfrm>
            <a:off x="7393662" y="6851928"/>
            <a:ext cx="6543199" cy="633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Uygulama sonrası sulama yapılırsa etkinliği artar. Mikroorganizma aktivitesini hızlandırır.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1070</Words>
  <Application>Microsoft Office PowerPoint</Application>
  <PresentationFormat>Özel</PresentationFormat>
  <Paragraphs>203</Paragraphs>
  <Slides>23</Slides>
  <Notes>23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29" baseType="lpstr">
      <vt:lpstr>Calibri</vt:lpstr>
      <vt:lpstr>Arial</vt:lpstr>
      <vt:lpstr>Comfortaa Bold</vt:lpstr>
      <vt:lpstr>Raleway Medium</vt:lpstr>
      <vt:lpstr>Raleway Bold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Lenovo</cp:lastModifiedBy>
  <cp:revision>2</cp:revision>
  <dcterms:created xsi:type="dcterms:W3CDTF">2025-04-22T12:17:33Z</dcterms:created>
  <dcterms:modified xsi:type="dcterms:W3CDTF">2025-04-22T12:23:05Z</dcterms:modified>
</cp:coreProperties>
</file>